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9" r:id="rId2"/>
    <p:sldId id="261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2720975" y="215900"/>
            <a:ext cx="3625850" cy="40862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t-RU" b="1" dirty="0" smtClean="0">
                <a:solidFill>
                  <a:srgbClr val="FFFF00"/>
                </a:solidFill>
                <a:latin typeface="Arial" charset="0"/>
              </a:rPr>
              <a:t>Тигезләмәләр чишү</a:t>
            </a:r>
            <a:endParaRPr lang="ru-RU" b="1" dirty="0">
              <a:solidFill>
                <a:srgbClr val="FFFF00"/>
              </a:solidFill>
              <a:latin typeface="Arial" charset="0"/>
            </a:endParaRPr>
          </a:p>
        </p:txBody>
      </p:sp>
      <p:grpSp>
        <p:nvGrpSpPr>
          <p:cNvPr id="2" name="Group 113"/>
          <p:cNvGrpSpPr>
            <a:grpSpLocks/>
          </p:cNvGrpSpPr>
          <p:nvPr/>
        </p:nvGrpSpPr>
        <p:grpSpPr bwMode="auto">
          <a:xfrm>
            <a:off x="234950" y="752475"/>
            <a:ext cx="8604250" cy="457200"/>
            <a:chOff x="148" y="672"/>
            <a:chExt cx="5420" cy="288"/>
          </a:xfrm>
        </p:grpSpPr>
        <p:sp>
          <p:nvSpPr>
            <p:cNvPr id="3176" name="Text Box 104"/>
            <p:cNvSpPr txBox="1">
              <a:spLocks noChangeArrowheads="1"/>
            </p:cNvSpPr>
            <p:nvPr/>
          </p:nvSpPr>
          <p:spPr bwMode="auto">
            <a:xfrm>
              <a:off x="148" y="672"/>
              <a:ext cx="12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</a:t>
              </a:r>
              <a:r>
                <a:rPr lang="en-US" b="1" i="1">
                  <a:solidFill>
                    <a:schemeClr val="bg1"/>
                  </a:solidFill>
                </a:rPr>
                <a:t>x</a:t>
              </a:r>
              <a:r>
                <a:rPr lang="en-US" b="1">
                  <a:solidFill>
                    <a:schemeClr val="bg1"/>
                  </a:solidFill>
                </a:rPr>
                <a:t> – 12 = 0</a:t>
              </a:r>
              <a:r>
                <a:rPr lang="ru-RU" b="1">
                  <a:solidFill>
                    <a:schemeClr val="bg1"/>
                  </a:solidFill>
                </a:rPr>
                <a:t>,</a:t>
              </a:r>
            </a:p>
          </p:txBody>
        </p:sp>
        <p:sp>
          <p:nvSpPr>
            <p:cNvPr id="3178" name="Text Box 106"/>
            <p:cNvSpPr txBox="1">
              <a:spLocks noChangeArrowheads="1"/>
            </p:cNvSpPr>
            <p:nvPr/>
          </p:nvSpPr>
          <p:spPr bwMode="auto">
            <a:xfrm>
              <a:off x="2188" y="672"/>
              <a:ext cx="12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</a:t>
              </a:r>
              <a:r>
                <a:rPr lang="en-US" b="1" i="1">
                  <a:solidFill>
                    <a:schemeClr val="bg1"/>
                  </a:solidFill>
                </a:rPr>
                <a:t>x</a:t>
              </a:r>
              <a:r>
                <a:rPr lang="en-US" b="1">
                  <a:solidFill>
                    <a:schemeClr val="bg1"/>
                  </a:solidFill>
                </a:rPr>
                <a:t> –2 = 10</a:t>
              </a:r>
              <a:r>
                <a:rPr lang="ru-RU" b="1">
                  <a:solidFill>
                    <a:schemeClr val="bg1"/>
                  </a:solidFill>
                </a:rPr>
                <a:t>,</a:t>
              </a:r>
            </a:p>
          </p:txBody>
        </p:sp>
        <p:sp>
          <p:nvSpPr>
            <p:cNvPr id="3179" name="Text Box 107"/>
            <p:cNvSpPr txBox="1">
              <a:spLocks noChangeArrowheads="1"/>
            </p:cNvSpPr>
            <p:nvPr/>
          </p:nvSpPr>
          <p:spPr bwMode="auto">
            <a:xfrm>
              <a:off x="4224" y="672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</a:rPr>
                <a:t>2</a:t>
              </a:r>
              <a:r>
                <a:rPr lang="en-US" b="1" i="1">
                  <a:solidFill>
                    <a:schemeClr val="bg1"/>
                  </a:solidFill>
                </a:rPr>
                <a:t>x</a:t>
              </a:r>
              <a:r>
                <a:rPr lang="en-US" b="1">
                  <a:solidFill>
                    <a:schemeClr val="bg1"/>
                  </a:solidFill>
                </a:rPr>
                <a:t> –2 = 10 – </a:t>
              </a:r>
              <a:r>
                <a:rPr lang="en-US" b="1" i="1">
                  <a:solidFill>
                    <a:schemeClr val="bg1"/>
                  </a:solidFill>
                </a:rPr>
                <a:t>x</a:t>
              </a:r>
              <a:r>
                <a:rPr lang="ru-RU" b="1" i="1">
                  <a:solidFill>
                    <a:schemeClr val="bg1"/>
                  </a:solidFill>
                </a:rPr>
                <a:t>,</a:t>
              </a:r>
            </a:p>
          </p:txBody>
        </p:sp>
      </p:grpSp>
      <p:sp>
        <p:nvSpPr>
          <p:cNvPr id="3181" name="Text Box 109"/>
          <p:cNvSpPr txBox="1">
            <a:spLocks noChangeArrowheads="1"/>
          </p:cNvSpPr>
          <p:nvPr/>
        </p:nvSpPr>
        <p:spPr bwMode="auto">
          <a:xfrm>
            <a:off x="0" y="1125538"/>
            <a:ext cx="2514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Ике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аңлатманың аермасы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 0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гә тигез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димәк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бу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аңлатмалар үзләре тигез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.</a:t>
            </a:r>
            <a:endParaRPr lang="ru-RU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183" name="Text Box 111"/>
          <p:cNvSpPr txBox="1">
            <a:spLocks noChangeArrowheads="1"/>
          </p:cNvSpPr>
          <p:nvPr/>
        </p:nvSpPr>
        <p:spPr bwMode="auto">
          <a:xfrm>
            <a:off x="350838" y="11160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12,</a:t>
            </a:r>
            <a:endParaRPr lang="ru-RU"/>
          </a:p>
        </p:txBody>
      </p:sp>
      <p:sp>
        <p:nvSpPr>
          <p:cNvPr id="3184" name="Text Box 112"/>
          <p:cNvSpPr txBox="1">
            <a:spLocks noChangeArrowheads="1"/>
          </p:cNvSpPr>
          <p:nvPr/>
        </p:nvSpPr>
        <p:spPr bwMode="auto">
          <a:xfrm>
            <a:off x="533400" y="142875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3186" name="Text Box 114"/>
          <p:cNvSpPr txBox="1">
            <a:spLocks noChangeArrowheads="1"/>
          </p:cNvSpPr>
          <p:nvPr/>
        </p:nvSpPr>
        <p:spPr bwMode="auto">
          <a:xfrm>
            <a:off x="3048000" y="1125538"/>
            <a:ext cx="2514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Ике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аңлатма тигез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димәк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аларның аермасы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 0 </a:t>
            </a:r>
            <a:r>
              <a:rPr lang="ru-RU" sz="2000" b="1" dirty="0" err="1" smtClean="0">
                <a:solidFill>
                  <a:schemeClr val="bg1"/>
                </a:solidFill>
                <a:latin typeface="Arial" charset="0"/>
              </a:rPr>
              <a:t>гә тигез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</a:rPr>
              <a:t>.</a:t>
            </a:r>
            <a:endParaRPr lang="ru-RU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187" name="Text Box 115"/>
          <p:cNvSpPr txBox="1">
            <a:spLocks noChangeArrowheads="1"/>
          </p:cNvSpPr>
          <p:nvPr/>
        </p:nvSpPr>
        <p:spPr bwMode="auto">
          <a:xfrm>
            <a:off x="3114675" y="1076325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(3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2)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–10 </a:t>
            </a:r>
            <a:r>
              <a:rPr lang="en-US" b="1">
                <a:solidFill>
                  <a:schemeClr val="bg1"/>
                </a:solidFill>
              </a:rPr>
              <a:t>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88" name="Text Box 116"/>
          <p:cNvSpPr txBox="1">
            <a:spLocks noChangeArrowheads="1"/>
          </p:cNvSpPr>
          <p:nvPr/>
        </p:nvSpPr>
        <p:spPr bwMode="auto">
          <a:xfrm>
            <a:off x="3152775" y="146685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2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–10 </a:t>
            </a:r>
            <a:r>
              <a:rPr lang="en-US" b="1">
                <a:solidFill>
                  <a:schemeClr val="bg1"/>
                </a:solidFill>
              </a:rPr>
              <a:t>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89" name="Text Box 117"/>
          <p:cNvSpPr txBox="1">
            <a:spLocks noChangeArrowheads="1"/>
          </p:cNvSpPr>
          <p:nvPr/>
        </p:nvSpPr>
        <p:spPr bwMode="auto">
          <a:xfrm>
            <a:off x="3343275" y="180975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12 </a:t>
            </a:r>
            <a:r>
              <a:rPr lang="en-US" b="1">
                <a:solidFill>
                  <a:schemeClr val="bg1"/>
                </a:solidFill>
              </a:rPr>
              <a:t>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90" name="Text Box 118"/>
          <p:cNvSpPr txBox="1">
            <a:spLocks noChangeArrowheads="1"/>
          </p:cNvSpPr>
          <p:nvPr/>
        </p:nvSpPr>
        <p:spPr bwMode="auto">
          <a:xfrm>
            <a:off x="3551238" y="22113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12,</a:t>
            </a:r>
            <a:endParaRPr lang="ru-RU"/>
          </a:p>
        </p:txBody>
      </p:sp>
      <p:sp>
        <p:nvSpPr>
          <p:cNvPr id="3191" name="Text Box 119"/>
          <p:cNvSpPr txBox="1">
            <a:spLocks noChangeArrowheads="1"/>
          </p:cNvSpPr>
          <p:nvPr/>
        </p:nvSpPr>
        <p:spPr bwMode="auto">
          <a:xfrm>
            <a:off x="3676650" y="2590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3192" name="Text Box 120"/>
          <p:cNvSpPr txBox="1">
            <a:spLocks noChangeArrowheads="1"/>
          </p:cNvSpPr>
          <p:nvPr/>
        </p:nvSpPr>
        <p:spPr bwMode="auto">
          <a:xfrm>
            <a:off x="6172200" y="11334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(2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2)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–(10 – 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)=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93" name="Text Box 121"/>
          <p:cNvSpPr txBox="1">
            <a:spLocks noChangeArrowheads="1"/>
          </p:cNvSpPr>
          <p:nvPr/>
        </p:nvSpPr>
        <p:spPr bwMode="auto">
          <a:xfrm>
            <a:off x="6324600" y="15144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2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2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–10 </a:t>
            </a:r>
            <a:r>
              <a:rPr lang="en-US" b="1">
                <a:solidFill>
                  <a:schemeClr val="bg1"/>
                </a:solidFill>
              </a:rPr>
              <a:t>+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94" name="Text Box 122"/>
          <p:cNvSpPr txBox="1">
            <a:spLocks noChangeArrowheads="1"/>
          </p:cNvSpPr>
          <p:nvPr/>
        </p:nvSpPr>
        <p:spPr bwMode="auto">
          <a:xfrm>
            <a:off x="6629400" y="189547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 – </a:t>
            </a:r>
            <a:r>
              <a:rPr lang="en-US" b="1">
                <a:solidFill>
                  <a:schemeClr val="bg1"/>
                </a:solidFill>
              </a:rPr>
              <a:t>1</a:t>
            </a:r>
            <a:r>
              <a:rPr lang="ru-RU" b="1">
                <a:solidFill>
                  <a:schemeClr val="bg1"/>
                </a:solidFill>
              </a:rPr>
              <a:t>2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0,</a:t>
            </a:r>
            <a:endParaRPr lang="ru-RU"/>
          </a:p>
        </p:txBody>
      </p:sp>
      <p:sp>
        <p:nvSpPr>
          <p:cNvPr id="3195" name="Text Box 123"/>
          <p:cNvSpPr txBox="1">
            <a:spLocks noChangeArrowheads="1"/>
          </p:cNvSpPr>
          <p:nvPr/>
        </p:nvSpPr>
        <p:spPr bwMode="auto">
          <a:xfrm>
            <a:off x="6858000" y="22764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12,</a:t>
            </a:r>
            <a:endParaRPr lang="ru-RU"/>
          </a:p>
        </p:txBody>
      </p:sp>
      <p:sp>
        <p:nvSpPr>
          <p:cNvPr id="3196" name="Text Box 124"/>
          <p:cNvSpPr txBox="1">
            <a:spLocks noChangeArrowheads="1"/>
          </p:cNvSpPr>
          <p:nvPr/>
        </p:nvSpPr>
        <p:spPr bwMode="auto">
          <a:xfrm>
            <a:off x="7010400" y="2590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3197" name="Line 125"/>
          <p:cNvSpPr>
            <a:spLocks noChangeShapeType="1"/>
          </p:cNvSpPr>
          <p:nvPr/>
        </p:nvSpPr>
        <p:spPr bwMode="auto">
          <a:xfrm>
            <a:off x="-49213" y="3392488"/>
            <a:ext cx="9144001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4" name="Text Box 132"/>
          <p:cNvSpPr txBox="1">
            <a:spLocks noChangeArrowheads="1"/>
          </p:cNvSpPr>
          <p:nvPr/>
        </p:nvSpPr>
        <p:spPr bwMode="auto">
          <a:xfrm>
            <a:off x="0" y="3429000"/>
            <a:ext cx="9144000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1.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Барлык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кушылучыларны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тамгаларын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капма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-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каршыга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үз-гәртеп, тигезләмәнең уң кисәгеннән сул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кисәгенә күчерергә.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3205" name="Text Box 133"/>
          <p:cNvSpPr txBox="1">
            <a:spLocks noChangeArrowheads="1"/>
          </p:cNvSpPr>
          <p:nvPr/>
        </p:nvSpPr>
        <p:spPr bwMode="auto">
          <a:xfrm>
            <a:off x="857224" y="4391025"/>
            <a:ext cx="7286676" cy="430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2.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Охшаш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кушылучыларны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берләштерергә.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3206" name="Text Box 134"/>
          <p:cNvSpPr txBox="1">
            <a:spLocks noChangeArrowheads="1"/>
          </p:cNvSpPr>
          <p:nvPr/>
        </p:nvSpPr>
        <p:spPr bwMode="auto">
          <a:xfrm>
            <a:off x="0" y="4951413"/>
            <a:ext cx="8929718" cy="11079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3.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Үзгәрешлесе булмаган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кушылучыларны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тамгаларын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капма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-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каршыга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үзгәртеп, тигезләмәнең уң кисәгенә күчерергә 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3207" name="Text Box 135"/>
          <p:cNvSpPr txBox="1">
            <a:spLocks noChangeArrowheads="1"/>
          </p:cNvSpPr>
          <p:nvPr/>
        </p:nvSpPr>
        <p:spPr bwMode="auto">
          <a:xfrm>
            <a:off x="-36513" y="5913438"/>
            <a:ext cx="8947151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4.Тигезләмәнең уң кисәгендәге санны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үзгәрешленең коэффи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-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циентына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бүләргә.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3209" name="Line 137"/>
          <p:cNvSpPr>
            <a:spLocks noChangeShapeType="1"/>
          </p:cNvSpPr>
          <p:nvPr/>
        </p:nvSpPr>
        <p:spPr bwMode="auto">
          <a:xfrm>
            <a:off x="2819400" y="838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0" name="Line 138"/>
          <p:cNvSpPr>
            <a:spLocks noChangeShapeType="1"/>
          </p:cNvSpPr>
          <p:nvPr/>
        </p:nvSpPr>
        <p:spPr bwMode="auto">
          <a:xfrm>
            <a:off x="5867400" y="838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1" name="Line 139"/>
          <p:cNvSpPr>
            <a:spLocks noChangeShapeType="1"/>
          </p:cNvSpPr>
          <p:nvPr/>
        </p:nvSpPr>
        <p:spPr bwMode="auto">
          <a:xfrm>
            <a:off x="304800" y="1143000"/>
            <a:ext cx="148590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2" name="Line 140"/>
          <p:cNvSpPr>
            <a:spLocks noChangeShapeType="1"/>
          </p:cNvSpPr>
          <p:nvPr/>
        </p:nvSpPr>
        <p:spPr bwMode="auto">
          <a:xfrm>
            <a:off x="304800" y="1524000"/>
            <a:ext cx="148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3" name="Line 141"/>
          <p:cNvSpPr>
            <a:spLocks noChangeShapeType="1"/>
          </p:cNvSpPr>
          <p:nvPr/>
        </p:nvSpPr>
        <p:spPr bwMode="auto">
          <a:xfrm>
            <a:off x="3505200" y="1143000"/>
            <a:ext cx="148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4" name="Line 142"/>
          <p:cNvSpPr>
            <a:spLocks noChangeShapeType="1"/>
          </p:cNvSpPr>
          <p:nvPr/>
        </p:nvSpPr>
        <p:spPr bwMode="auto">
          <a:xfrm>
            <a:off x="3276600" y="1828800"/>
            <a:ext cx="20574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5" name="Line 143"/>
          <p:cNvSpPr>
            <a:spLocks noChangeShapeType="1"/>
          </p:cNvSpPr>
          <p:nvPr/>
        </p:nvSpPr>
        <p:spPr bwMode="auto">
          <a:xfrm>
            <a:off x="6781800" y="1143000"/>
            <a:ext cx="1905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6" name="Line 144"/>
          <p:cNvSpPr>
            <a:spLocks noChangeShapeType="1"/>
          </p:cNvSpPr>
          <p:nvPr/>
        </p:nvSpPr>
        <p:spPr bwMode="auto">
          <a:xfrm>
            <a:off x="6553200" y="1905000"/>
            <a:ext cx="21336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7" name="Text Box 145"/>
          <p:cNvSpPr txBox="1">
            <a:spLocks noChangeArrowheads="1"/>
          </p:cNvSpPr>
          <p:nvPr/>
        </p:nvSpPr>
        <p:spPr bwMode="auto">
          <a:xfrm>
            <a:off x="0" y="0"/>
            <a:ext cx="11160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t-RU" dirty="0" smtClean="0">
                <a:solidFill>
                  <a:schemeClr val="bg1"/>
                </a:solidFill>
                <a:latin typeface="Arial" charset="0"/>
              </a:rPr>
              <a:t>П.42</a:t>
            </a:r>
            <a:r>
              <a:rPr lang="ru-RU" dirty="0" smtClean="0">
                <a:solidFill>
                  <a:schemeClr val="bg1"/>
                </a:solidFill>
                <a:latin typeface="Arial" charset="0"/>
              </a:rPr>
              <a:t>.</a:t>
            </a:r>
            <a:endParaRPr lang="ru-RU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"/>
                                        <p:tgtEl>
                                          <p:spTgt spid="3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"/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300"/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300"/>
                                        <p:tgtEl>
                                          <p:spTgt spid="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300"/>
                                        <p:tgtEl>
                                          <p:spTgt spid="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300"/>
                                        <p:tgtEl>
                                          <p:spTgt spid="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7" grpId="0" animBg="1" autoUpdateAnimBg="0"/>
      <p:bldP spid="3181" grpId="0" autoUpdateAnimBg="0"/>
      <p:bldP spid="3183" grpId="0" autoUpdateAnimBg="0"/>
      <p:bldP spid="3184" grpId="0" autoUpdateAnimBg="0"/>
      <p:bldP spid="3186" grpId="0" autoUpdateAnimBg="0"/>
      <p:bldP spid="3187" grpId="0" autoUpdateAnimBg="0"/>
      <p:bldP spid="3188" grpId="0" autoUpdateAnimBg="0"/>
      <p:bldP spid="3189" grpId="0" autoUpdateAnimBg="0"/>
      <p:bldP spid="3190" grpId="0" autoUpdateAnimBg="0"/>
      <p:bldP spid="3191" grpId="0" autoUpdateAnimBg="0"/>
      <p:bldP spid="3192" grpId="0" autoUpdateAnimBg="0"/>
      <p:bldP spid="3193" grpId="0" autoUpdateAnimBg="0"/>
      <p:bldP spid="3194" grpId="0" autoUpdateAnimBg="0"/>
      <p:bldP spid="3195" grpId="0" autoUpdateAnimBg="0"/>
      <p:bldP spid="3196" grpId="0" autoUpdateAnimBg="0"/>
      <p:bldP spid="3197" grpId="0" animBg="1"/>
      <p:bldP spid="3204" grpId="0" animBg="1" autoUpdateAnimBg="0"/>
      <p:bldP spid="3205" grpId="0" animBg="1" autoUpdateAnimBg="0"/>
      <p:bldP spid="3206" grpId="0" animBg="1" autoUpdateAnimBg="0"/>
      <p:bldP spid="3207" grpId="0" animBg="1" autoUpdateAnimBg="0"/>
      <p:bldP spid="3209" grpId="0" animBg="1"/>
      <p:bldP spid="3210" grpId="0" animBg="1"/>
      <p:bldP spid="3211" grpId="0" animBg="1"/>
      <p:bldP spid="3212" grpId="0" animBg="1"/>
      <p:bldP spid="3213" grpId="0" animBg="1"/>
      <p:bldP spid="3214" grpId="0" animBg="1"/>
      <p:bldP spid="3215" grpId="0" animBg="1"/>
      <p:bldP spid="32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Text Box 54"/>
          <p:cNvSpPr txBox="1">
            <a:spLocks noChangeArrowheads="1"/>
          </p:cNvSpPr>
          <p:nvPr/>
        </p:nvSpPr>
        <p:spPr bwMode="auto">
          <a:xfrm>
            <a:off x="3286125" y="2057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12</a:t>
            </a:r>
            <a:r>
              <a:rPr lang="ru-RU" b="1">
                <a:solidFill>
                  <a:schemeClr val="bg1"/>
                </a:solidFill>
              </a:rPr>
              <a:t>,</a:t>
            </a:r>
            <a:endParaRPr lang="ru-RU"/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3209925" y="25908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Ответ: 4.</a:t>
            </a:r>
            <a:endParaRPr lang="ru-RU">
              <a:solidFill>
                <a:schemeClr val="bg1"/>
              </a:solidFill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107950" y="215900"/>
            <a:ext cx="8604250" cy="993775"/>
            <a:chOff x="148" y="136"/>
            <a:chExt cx="5420" cy="626"/>
          </a:xfrm>
        </p:grpSpPr>
        <p:sp>
          <p:nvSpPr>
            <p:cNvPr id="4098" name="AutoShape 2"/>
            <p:cNvSpPr>
              <a:spLocks noChangeArrowheads="1"/>
            </p:cNvSpPr>
            <p:nvPr/>
          </p:nvSpPr>
          <p:spPr bwMode="auto">
            <a:xfrm>
              <a:off x="1714" y="136"/>
              <a:ext cx="2284" cy="25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t-RU" b="1" dirty="0" smtClean="0">
                  <a:solidFill>
                    <a:srgbClr val="FFFF00"/>
                  </a:solidFill>
                  <a:latin typeface="Arial" charset="0"/>
                </a:rPr>
                <a:t>Тигезләмәләрне чишү</a:t>
              </a:r>
              <a:endParaRPr lang="ru-RU" b="1" dirty="0">
                <a:solidFill>
                  <a:srgbClr val="FFFF00"/>
                </a:solidFill>
                <a:latin typeface="Arial" charset="0"/>
              </a:endParaRPr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48" y="474"/>
              <a:ext cx="5420" cy="288"/>
              <a:chOff x="148" y="672"/>
              <a:chExt cx="5420" cy="288"/>
            </a:xfrm>
          </p:grpSpPr>
          <p:sp>
            <p:nvSpPr>
              <p:cNvPr id="4100" name="Text Box 4"/>
              <p:cNvSpPr txBox="1">
                <a:spLocks noChangeArrowheads="1"/>
              </p:cNvSpPr>
              <p:nvPr/>
            </p:nvSpPr>
            <p:spPr bwMode="auto">
              <a:xfrm>
                <a:off x="148" y="672"/>
                <a:ext cx="12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>
                    <a:solidFill>
                      <a:schemeClr val="bg1"/>
                    </a:solidFill>
                  </a:rPr>
                  <a:t>3</a:t>
                </a:r>
                <a:r>
                  <a:rPr lang="en-US" b="1" i="1">
                    <a:solidFill>
                      <a:schemeClr val="bg1"/>
                    </a:solidFill>
                  </a:rPr>
                  <a:t>x</a:t>
                </a:r>
                <a:r>
                  <a:rPr lang="en-US" b="1">
                    <a:solidFill>
                      <a:schemeClr val="bg1"/>
                    </a:solidFill>
                  </a:rPr>
                  <a:t> – 12 = 0</a:t>
                </a:r>
                <a:r>
                  <a:rPr lang="ru-RU" b="1">
                    <a:solidFill>
                      <a:schemeClr val="bg1"/>
                    </a:solidFill>
                  </a:rPr>
                  <a:t>,</a:t>
                </a:r>
              </a:p>
            </p:txBody>
          </p:sp>
          <p:sp>
            <p:nvSpPr>
              <p:cNvPr id="4101" name="Text Box 5"/>
              <p:cNvSpPr txBox="1">
                <a:spLocks noChangeArrowheads="1"/>
              </p:cNvSpPr>
              <p:nvPr/>
            </p:nvSpPr>
            <p:spPr bwMode="auto">
              <a:xfrm>
                <a:off x="2188" y="672"/>
                <a:ext cx="12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>
                    <a:solidFill>
                      <a:schemeClr val="bg1"/>
                    </a:solidFill>
                  </a:rPr>
                  <a:t>3</a:t>
                </a:r>
                <a:r>
                  <a:rPr lang="en-US" b="1" i="1">
                    <a:solidFill>
                      <a:schemeClr val="bg1"/>
                    </a:solidFill>
                  </a:rPr>
                  <a:t>x</a:t>
                </a:r>
                <a:r>
                  <a:rPr lang="en-US" b="1">
                    <a:solidFill>
                      <a:schemeClr val="bg1"/>
                    </a:solidFill>
                  </a:rPr>
                  <a:t> –2 = 10</a:t>
                </a:r>
                <a:r>
                  <a:rPr lang="ru-RU" b="1">
                    <a:solidFill>
                      <a:schemeClr val="bg1"/>
                    </a:solidFill>
                  </a:rPr>
                  <a:t>,</a:t>
                </a:r>
              </a:p>
            </p:txBody>
          </p:sp>
          <p:sp>
            <p:nvSpPr>
              <p:cNvPr id="4102" name="Text Box 6"/>
              <p:cNvSpPr txBox="1">
                <a:spLocks noChangeArrowheads="1"/>
              </p:cNvSpPr>
              <p:nvPr/>
            </p:nvSpPr>
            <p:spPr bwMode="auto">
              <a:xfrm>
                <a:off x="4224" y="672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>
                    <a:solidFill>
                      <a:schemeClr val="bg1"/>
                    </a:solidFill>
                  </a:rPr>
                  <a:t>2</a:t>
                </a:r>
                <a:r>
                  <a:rPr lang="en-US" b="1" i="1">
                    <a:solidFill>
                      <a:schemeClr val="bg1"/>
                    </a:solidFill>
                  </a:rPr>
                  <a:t>x</a:t>
                </a:r>
                <a:r>
                  <a:rPr lang="en-US" b="1">
                    <a:solidFill>
                      <a:schemeClr val="bg1"/>
                    </a:solidFill>
                  </a:rPr>
                  <a:t> –2 = 10 – </a:t>
                </a:r>
                <a:r>
                  <a:rPr lang="en-US" b="1" i="1">
                    <a:solidFill>
                      <a:schemeClr val="bg1"/>
                    </a:solidFill>
                  </a:rPr>
                  <a:t>x</a:t>
                </a:r>
                <a:r>
                  <a:rPr lang="ru-RU" b="1">
                    <a:solidFill>
                      <a:schemeClr val="bg1"/>
                    </a:solidFill>
                  </a:rPr>
                  <a:t>,</a:t>
                </a:r>
              </a:p>
            </p:txBody>
          </p:sp>
        </p:grpSp>
      </p:grp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0" y="3124200"/>
            <a:ext cx="9144000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228600" y="1219200"/>
            <a:ext cx="2836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– 12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ru-RU" b="1" u="sng">
                <a:solidFill>
                  <a:srgbClr val="FFFF00"/>
                </a:solidFill>
              </a:rPr>
              <a:t>+ 12</a:t>
            </a:r>
            <a:r>
              <a:rPr lang="en-US" b="1">
                <a:solidFill>
                  <a:schemeClr val="bg1"/>
                </a:solidFill>
              </a:rPr>
              <a:t> = 0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ru-RU" b="1" u="sng">
                <a:solidFill>
                  <a:srgbClr val="FFFF00"/>
                </a:solidFill>
              </a:rPr>
              <a:t>+12</a:t>
            </a:r>
            <a:r>
              <a:rPr lang="ru-RU" b="1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11138" y="16398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12,</a:t>
            </a:r>
            <a:endParaRPr 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211138" y="19812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153988" y="22860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Ответ: 4.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3286125" y="1219200"/>
            <a:ext cx="245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–2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ru-RU" b="1" u="sng">
                <a:solidFill>
                  <a:srgbClr val="FFFF00"/>
                </a:solidFill>
              </a:rPr>
              <a:t>+ 2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</a:t>
            </a:r>
            <a:r>
              <a:rPr lang="en-US" b="1">
                <a:solidFill>
                  <a:schemeClr val="bg1"/>
                </a:solidFill>
              </a:rPr>
              <a:t>0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ru-RU" b="1" u="sng">
                <a:solidFill>
                  <a:srgbClr val="FFFF00"/>
                </a:solidFill>
              </a:rPr>
              <a:t>+2</a:t>
            </a:r>
            <a:r>
              <a:rPr lang="ru-RU" b="1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3286125" y="1639888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</a:t>
            </a:r>
            <a:r>
              <a:rPr lang="en-US" b="1">
                <a:solidFill>
                  <a:schemeClr val="bg1"/>
                </a:solidFill>
              </a:rPr>
              <a:t>0 +2</a:t>
            </a:r>
            <a:r>
              <a:rPr lang="ru-RU" b="1">
                <a:solidFill>
                  <a:schemeClr val="bg1"/>
                </a:solidFill>
              </a:rPr>
              <a:t>,</a:t>
            </a:r>
            <a:endParaRPr lang="ru-RU"/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3362325" y="23622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5795963" y="1219200"/>
            <a:ext cx="3284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2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–2</a:t>
            </a:r>
            <a:r>
              <a:rPr lang="ru-RU" b="1" u="sng">
                <a:solidFill>
                  <a:srgbClr val="FFFF00"/>
                </a:solidFill>
              </a:rPr>
              <a:t>+2+</a:t>
            </a:r>
            <a:r>
              <a:rPr lang="en-US" b="1" i="1" u="sng">
                <a:solidFill>
                  <a:srgbClr val="FFFF00"/>
                </a:solidFill>
              </a:rPr>
              <a:t>x</a:t>
            </a:r>
            <a:r>
              <a:rPr lang="ru-RU" b="1" i="1">
                <a:solidFill>
                  <a:srgbClr val="FFFF00"/>
                </a:solidFill>
              </a:rPr>
              <a:t> </a:t>
            </a:r>
            <a:r>
              <a:rPr lang="en-US" b="1">
                <a:solidFill>
                  <a:schemeClr val="bg1"/>
                </a:solidFill>
              </a:rPr>
              <a:t>=</a:t>
            </a:r>
            <a:r>
              <a:rPr lang="ru-RU" b="1">
                <a:solidFill>
                  <a:schemeClr val="bg1"/>
                </a:solidFill>
              </a:rPr>
              <a:t>1</a:t>
            </a:r>
            <a:r>
              <a:rPr lang="en-US" b="1">
                <a:solidFill>
                  <a:schemeClr val="bg1"/>
                </a:solidFill>
              </a:rPr>
              <a:t>0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chemeClr val="bg1"/>
                </a:solidFill>
              </a:rPr>
              <a:t>- 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ru-RU" b="1" u="sng">
                <a:solidFill>
                  <a:srgbClr val="FFFF00"/>
                </a:solidFill>
              </a:rPr>
              <a:t>+2</a:t>
            </a:r>
            <a:r>
              <a:rPr lang="en-US" b="1" u="sng">
                <a:solidFill>
                  <a:srgbClr val="FFFF00"/>
                </a:solidFill>
              </a:rPr>
              <a:t> +</a:t>
            </a:r>
            <a:r>
              <a:rPr lang="en-US" b="1" i="1" u="sng">
                <a:solidFill>
                  <a:srgbClr val="FFFF00"/>
                </a:solidFill>
              </a:rPr>
              <a:t>x</a:t>
            </a:r>
            <a:r>
              <a:rPr lang="ru-RU" b="1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6604000" y="1676400"/>
            <a:ext cx="2074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2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+ 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</a:t>
            </a:r>
            <a:r>
              <a:rPr lang="ru-RU" b="1">
                <a:solidFill>
                  <a:schemeClr val="bg1"/>
                </a:solidFill>
              </a:rPr>
              <a:t>1</a:t>
            </a:r>
            <a:r>
              <a:rPr lang="en-US" b="1">
                <a:solidFill>
                  <a:schemeClr val="bg1"/>
                </a:solidFill>
              </a:rPr>
              <a:t>0</a:t>
            </a:r>
            <a:r>
              <a:rPr lang="ru-RU" b="1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chemeClr val="bg1"/>
                </a:solidFill>
              </a:rPr>
              <a:t>+ 2</a:t>
            </a:r>
            <a:r>
              <a:rPr lang="ru-RU" b="1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7145338" y="20208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3</a:t>
            </a: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12,</a:t>
            </a:r>
            <a:endParaRPr lang="ru-RU"/>
          </a:p>
        </p:txBody>
      </p:sp>
      <p:sp>
        <p:nvSpPr>
          <p:cNvPr id="4136" name="Text Box 40"/>
          <p:cNvSpPr txBox="1">
            <a:spLocks noChangeArrowheads="1"/>
          </p:cNvSpPr>
          <p:nvPr/>
        </p:nvSpPr>
        <p:spPr bwMode="auto">
          <a:xfrm>
            <a:off x="7145338" y="23622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bg1"/>
                </a:solidFill>
              </a:rPr>
              <a:t>x</a:t>
            </a:r>
            <a:r>
              <a:rPr lang="en-US" b="1">
                <a:solidFill>
                  <a:schemeClr val="bg1"/>
                </a:solidFill>
              </a:rPr>
              <a:t> = </a:t>
            </a:r>
            <a:r>
              <a:rPr lang="ru-RU" b="1">
                <a:solidFill>
                  <a:schemeClr val="bg1"/>
                </a:solidFill>
              </a:rPr>
              <a:t>4.</a:t>
            </a:r>
            <a:endParaRPr lang="ru-RU"/>
          </a:p>
        </p:txBody>
      </p:sp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7078663" y="26670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Ответ: 4.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2987675" y="838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9" name="Line 43"/>
          <p:cNvSpPr>
            <a:spLocks noChangeShapeType="1"/>
          </p:cNvSpPr>
          <p:nvPr/>
        </p:nvSpPr>
        <p:spPr bwMode="auto">
          <a:xfrm>
            <a:off x="5724525" y="838200"/>
            <a:ext cx="0" cy="228600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214282" y="3500438"/>
            <a:ext cx="8715436" cy="11079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1.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Үзгәрешлесе булган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кушылучыларны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тамгаларын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капма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-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каршыга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үзгәртеп, тигезләмәнең сул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кисәгенә, ә саннарны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шулай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ук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тамгаларын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үзгәртеп, уң кисәгенә күчерегә.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571472" y="4795838"/>
            <a:ext cx="7000924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2.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Тигезләмәнең сул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һәм уң кисәгендәге охшаш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кушылучыларны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берләштерергә.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4142" name="Text Box 46"/>
          <p:cNvSpPr txBox="1">
            <a:spLocks noChangeArrowheads="1"/>
          </p:cNvSpPr>
          <p:nvPr/>
        </p:nvSpPr>
        <p:spPr bwMode="auto">
          <a:xfrm>
            <a:off x="168275" y="5661025"/>
            <a:ext cx="8618567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>
                <a:solidFill>
                  <a:srgbClr val="FFFF99"/>
                </a:solidFill>
                <a:latin typeface="Arial" charset="0"/>
              </a:rPr>
              <a:t>3.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4.Тигезләмәнең уң кисәгендәге санны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үзгәрешленең коэффи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-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циентына</a:t>
            </a:r>
            <a:r>
              <a:rPr lang="ru-RU" sz="2200" b="1" dirty="0" smtClean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ru-RU" sz="2200" b="1" dirty="0" err="1" smtClean="0">
                <a:solidFill>
                  <a:srgbClr val="FFFF99"/>
                </a:solidFill>
                <a:latin typeface="Arial" charset="0"/>
              </a:rPr>
              <a:t>бүләргә.</a:t>
            </a:r>
            <a:endParaRPr lang="ru-RU" sz="2200" b="1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4143" name="Line 47"/>
          <p:cNvSpPr>
            <a:spLocks noChangeShapeType="1"/>
          </p:cNvSpPr>
          <p:nvPr/>
        </p:nvSpPr>
        <p:spPr bwMode="auto">
          <a:xfrm>
            <a:off x="304800" y="1143000"/>
            <a:ext cx="148590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6" name="Line 50"/>
          <p:cNvSpPr>
            <a:spLocks noChangeShapeType="1"/>
          </p:cNvSpPr>
          <p:nvPr/>
        </p:nvSpPr>
        <p:spPr bwMode="auto">
          <a:xfrm>
            <a:off x="3362325" y="1143000"/>
            <a:ext cx="148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7" name="Line 51"/>
          <p:cNvSpPr>
            <a:spLocks noChangeShapeType="1"/>
          </p:cNvSpPr>
          <p:nvPr/>
        </p:nvSpPr>
        <p:spPr bwMode="auto">
          <a:xfrm>
            <a:off x="3373438" y="2057400"/>
            <a:ext cx="148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8" name="Line 52"/>
          <p:cNvSpPr>
            <a:spLocks noChangeShapeType="1"/>
          </p:cNvSpPr>
          <p:nvPr/>
        </p:nvSpPr>
        <p:spPr bwMode="auto">
          <a:xfrm>
            <a:off x="6697663" y="1143000"/>
            <a:ext cx="1905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9" name="Line 53"/>
          <p:cNvSpPr>
            <a:spLocks noChangeShapeType="1"/>
          </p:cNvSpPr>
          <p:nvPr/>
        </p:nvSpPr>
        <p:spPr bwMode="auto">
          <a:xfrm>
            <a:off x="6621463" y="2057400"/>
            <a:ext cx="1905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51" name="Line 55"/>
          <p:cNvSpPr>
            <a:spLocks noChangeShapeType="1"/>
          </p:cNvSpPr>
          <p:nvPr/>
        </p:nvSpPr>
        <p:spPr bwMode="auto">
          <a:xfrm>
            <a:off x="133350" y="2057400"/>
            <a:ext cx="148590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52" name="Rectangle 56"/>
          <p:cNvSpPr>
            <a:spLocks noChangeArrowheads="1"/>
          </p:cNvSpPr>
          <p:nvPr/>
        </p:nvSpPr>
        <p:spPr bwMode="auto">
          <a:xfrm>
            <a:off x="0" y="1341438"/>
            <a:ext cx="9036050" cy="360362"/>
          </a:xfrm>
          <a:prstGeom prst="rect">
            <a:avLst/>
          </a:prstGeom>
          <a:solidFill>
            <a:srgbClr val="003366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3" name="Line 57"/>
          <p:cNvSpPr>
            <a:spLocks noChangeShapeType="1"/>
          </p:cNvSpPr>
          <p:nvPr/>
        </p:nvSpPr>
        <p:spPr bwMode="auto">
          <a:xfrm flipH="1">
            <a:off x="7451725" y="1268413"/>
            <a:ext cx="649288" cy="431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54" name="Oval 58"/>
          <p:cNvSpPr>
            <a:spLocks noChangeArrowheads="1"/>
          </p:cNvSpPr>
          <p:nvPr/>
        </p:nvSpPr>
        <p:spPr bwMode="auto">
          <a:xfrm>
            <a:off x="8027988" y="692150"/>
            <a:ext cx="647700" cy="64928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5" name="Oval 59"/>
          <p:cNvSpPr>
            <a:spLocks noChangeArrowheads="1"/>
          </p:cNvSpPr>
          <p:nvPr/>
        </p:nvSpPr>
        <p:spPr bwMode="auto">
          <a:xfrm>
            <a:off x="7019925" y="1700213"/>
            <a:ext cx="576263" cy="50482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6" name="Line 60"/>
          <p:cNvSpPr>
            <a:spLocks noChangeShapeType="1"/>
          </p:cNvSpPr>
          <p:nvPr/>
        </p:nvSpPr>
        <p:spPr bwMode="auto">
          <a:xfrm>
            <a:off x="7524750" y="1125538"/>
            <a:ext cx="576263" cy="50323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57" name="Oval 61"/>
          <p:cNvSpPr>
            <a:spLocks noChangeArrowheads="1"/>
          </p:cNvSpPr>
          <p:nvPr/>
        </p:nvSpPr>
        <p:spPr bwMode="auto">
          <a:xfrm>
            <a:off x="6948488" y="620713"/>
            <a:ext cx="647700" cy="649287"/>
          </a:xfrm>
          <a:prstGeom prst="ellips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8" name="Oval 62"/>
          <p:cNvSpPr>
            <a:spLocks noChangeArrowheads="1"/>
          </p:cNvSpPr>
          <p:nvPr/>
        </p:nvSpPr>
        <p:spPr bwMode="auto">
          <a:xfrm>
            <a:off x="8101013" y="1557338"/>
            <a:ext cx="576262" cy="504825"/>
          </a:xfrm>
          <a:prstGeom prst="ellips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3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3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3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0" grpId="0" autoUpdateAnimBg="0"/>
      <p:bldP spid="4131" grpId="0" autoUpdateAnimBg="0"/>
      <p:bldP spid="4117" grpId="0" animBg="1"/>
      <p:bldP spid="4123" grpId="0" autoUpdateAnimBg="0"/>
      <p:bldP spid="4124" grpId="0" autoUpdateAnimBg="0"/>
      <p:bldP spid="4125" grpId="0" autoUpdateAnimBg="0"/>
      <p:bldP spid="4127" grpId="0" autoUpdateAnimBg="0"/>
      <p:bldP spid="4128" grpId="0" autoUpdateAnimBg="0"/>
      <p:bldP spid="4129" grpId="0" autoUpdateAnimBg="0"/>
      <p:bldP spid="4130" grpId="0" autoUpdateAnimBg="0"/>
      <p:bldP spid="4133" grpId="0" autoUpdateAnimBg="0"/>
      <p:bldP spid="4134" grpId="0" autoUpdateAnimBg="0"/>
      <p:bldP spid="4135" grpId="0" autoUpdateAnimBg="0"/>
      <p:bldP spid="4136" grpId="0" autoUpdateAnimBg="0"/>
      <p:bldP spid="4137" grpId="0" autoUpdateAnimBg="0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6" grpId="0" animBg="1"/>
      <p:bldP spid="4147" grpId="0" animBg="1"/>
      <p:bldP spid="4148" grpId="0" animBg="1"/>
      <p:bldP spid="4149" grpId="0" animBg="1"/>
      <p:bldP spid="4151" grpId="0" animBg="1"/>
      <p:bldP spid="4152" grpId="0" animBg="1"/>
      <p:bldP spid="4153" grpId="0" animBg="1"/>
      <p:bldP spid="4154" grpId="0" animBg="1"/>
      <p:bldP spid="4155" grpId="0" animBg="1"/>
      <p:bldP spid="4156" grpId="0" animBg="1"/>
      <p:bldP spid="4157" grpId="0" animBg="1"/>
      <p:bldP spid="415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</TotalTime>
  <Words>353</Words>
  <PresentationFormat>Экран 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Бумажная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</cp:revision>
  <dcterms:modified xsi:type="dcterms:W3CDTF">2018-12-05T21:33:47Z</dcterms:modified>
</cp:coreProperties>
</file>